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Jua" panose="020B0604020202020204" charset="-127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svg"/><Relationship Id="rId7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4.sv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svg"/><Relationship Id="rId7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87000">
            <a:off x="15816664" y="983098"/>
            <a:ext cx="3137472" cy="4972938"/>
          </a:xfrm>
          <a:custGeom>
            <a:avLst/>
            <a:gdLst/>
            <a:ahLst/>
            <a:cxnLst/>
            <a:rect l="l" t="t" r="r" b="b"/>
            <a:pathLst>
              <a:path w="3137472" h="4972938">
                <a:moveTo>
                  <a:pt x="0" y="0"/>
                </a:moveTo>
                <a:lnTo>
                  <a:pt x="3137472" y="0"/>
                </a:lnTo>
                <a:lnTo>
                  <a:pt x="3137472" y="4972938"/>
                </a:lnTo>
                <a:lnTo>
                  <a:pt x="0" y="4972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996390" flipH="1" flipV="1">
            <a:off x="10214770" y="-628487"/>
            <a:ext cx="3237901" cy="5132121"/>
          </a:xfrm>
          <a:custGeom>
            <a:avLst/>
            <a:gdLst/>
            <a:ahLst/>
            <a:cxnLst/>
            <a:rect l="l" t="t" r="r" b="b"/>
            <a:pathLst>
              <a:path w="3237901" h="5132121">
                <a:moveTo>
                  <a:pt x="3237902" y="5132121"/>
                </a:moveTo>
                <a:lnTo>
                  <a:pt x="0" y="5132121"/>
                </a:lnTo>
                <a:lnTo>
                  <a:pt x="0" y="0"/>
                </a:lnTo>
                <a:lnTo>
                  <a:pt x="3237902" y="0"/>
                </a:lnTo>
                <a:lnTo>
                  <a:pt x="3237902" y="51321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631260" y="824182"/>
            <a:ext cx="4422256" cy="6064900"/>
            <a:chOff x="0" y="0"/>
            <a:chExt cx="5896341" cy="8086533"/>
          </a:xfrm>
        </p:grpSpPr>
        <p:sp>
          <p:nvSpPr>
            <p:cNvPr id="5" name="Freeform 5"/>
            <p:cNvSpPr/>
            <p:nvPr/>
          </p:nvSpPr>
          <p:spPr>
            <a:xfrm>
              <a:off x="0" y="879894"/>
              <a:ext cx="5896341" cy="7206639"/>
            </a:xfrm>
            <a:custGeom>
              <a:avLst/>
              <a:gdLst/>
              <a:ahLst/>
              <a:cxnLst/>
              <a:rect l="l" t="t" r="r" b="b"/>
              <a:pathLst>
                <a:path w="5896341" h="7206639">
                  <a:moveTo>
                    <a:pt x="0" y="0"/>
                  </a:moveTo>
                  <a:lnTo>
                    <a:pt x="5896341" y="0"/>
                  </a:lnTo>
                  <a:lnTo>
                    <a:pt x="5896341" y="7206639"/>
                  </a:lnTo>
                  <a:lnTo>
                    <a:pt x="0" y="7206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2429387" y="0"/>
              <a:ext cx="1012166" cy="981494"/>
            </a:xfrm>
            <a:custGeom>
              <a:avLst/>
              <a:gdLst/>
              <a:ahLst/>
              <a:cxnLst/>
              <a:rect l="l" t="t" r="r" b="b"/>
              <a:pathLst>
                <a:path w="1012166" h="981494">
                  <a:moveTo>
                    <a:pt x="0" y="0"/>
                  </a:moveTo>
                  <a:lnTo>
                    <a:pt x="1012167" y="0"/>
                  </a:lnTo>
                  <a:lnTo>
                    <a:pt x="1012167" y="981494"/>
                  </a:lnTo>
                  <a:lnTo>
                    <a:pt x="0" y="98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459758" t="-67787" r="-22787" b="-566464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8233636" y="6556509"/>
            <a:ext cx="3600085" cy="1800042"/>
          </a:xfrm>
          <a:custGeom>
            <a:avLst/>
            <a:gdLst/>
            <a:ahLst/>
            <a:cxnLst/>
            <a:rect l="l" t="t" r="r" b="b"/>
            <a:pathLst>
              <a:path w="3600085" h="1800042">
                <a:moveTo>
                  <a:pt x="3600085" y="0"/>
                </a:moveTo>
                <a:lnTo>
                  <a:pt x="0" y="0"/>
                </a:lnTo>
                <a:lnTo>
                  <a:pt x="0" y="1800042"/>
                </a:lnTo>
                <a:lnTo>
                  <a:pt x="3600085" y="1800042"/>
                </a:lnTo>
                <a:lnTo>
                  <a:pt x="360008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1607763" y="5656488"/>
            <a:ext cx="4088036" cy="2044018"/>
          </a:xfrm>
          <a:custGeom>
            <a:avLst/>
            <a:gdLst/>
            <a:ahLst/>
            <a:cxnLst/>
            <a:rect l="l" t="t" r="r" b="b"/>
            <a:pathLst>
              <a:path w="4088036" h="2044018">
                <a:moveTo>
                  <a:pt x="0" y="0"/>
                </a:moveTo>
                <a:lnTo>
                  <a:pt x="4088036" y="0"/>
                </a:lnTo>
                <a:lnTo>
                  <a:pt x="4088036" y="2044018"/>
                </a:lnTo>
                <a:lnTo>
                  <a:pt x="0" y="2044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445483" y="6287201"/>
            <a:ext cx="3574183" cy="1787092"/>
          </a:xfrm>
          <a:custGeom>
            <a:avLst/>
            <a:gdLst/>
            <a:ahLst/>
            <a:cxnLst/>
            <a:rect l="l" t="t" r="r" b="b"/>
            <a:pathLst>
              <a:path w="3574183" h="1787092">
                <a:moveTo>
                  <a:pt x="0" y="0"/>
                </a:moveTo>
                <a:lnTo>
                  <a:pt x="3574183" y="0"/>
                </a:lnTo>
                <a:lnTo>
                  <a:pt x="3574183" y="1787091"/>
                </a:lnTo>
                <a:lnTo>
                  <a:pt x="0" y="1787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799482"/>
            <a:ext cx="7807098" cy="323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23"/>
              </a:lnSpc>
            </a:pPr>
            <a:r>
              <a:rPr lang="en-US" sz="11423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NARRATIVE </a:t>
            </a:r>
          </a:p>
          <a:p>
            <a:pPr algn="l">
              <a:lnSpc>
                <a:spcPts val="11423"/>
              </a:lnSpc>
            </a:pPr>
            <a:r>
              <a:rPr lang="en-US" sz="11423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TEXT</a:t>
            </a:r>
          </a:p>
        </p:txBody>
      </p:sp>
      <p:sp>
        <p:nvSpPr>
          <p:cNvPr id="11" name="Freeform 11"/>
          <p:cNvSpPr/>
          <p:nvPr/>
        </p:nvSpPr>
        <p:spPr>
          <a:xfrm>
            <a:off x="9431211" y="4069607"/>
            <a:ext cx="6801364" cy="5638949"/>
          </a:xfrm>
          <a:custGeom>
            <a:avLst/>
            <a:gdLst/>
            <a:ahLst/>
            <a:cxnLst/>
            <a:rect l="l" t="t" r="r" b="b"/>
            <a:pathLst>
              <a:path w="6801364" h="5638949">
                <a:moveTo>
                  <a:pt x="0" y="0"/>
                </a:moveTo>
                <a:lnTo>
                  <a:pt x="6801364" y="0"/>
                </a:lnTo>
                <a:lnTo>
                  <a:pt x="6801364" y="5638950"/>
                </a:lnTo>
                <a:lnTo>
                  <a:pt x="0" y="5638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969745" y="8381518"/>
            <a:ext cx="3529083" cy="80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3"/>
              </a:lnSpc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8750" y="2756292"/>
            <a:ext cx="15830550" cy="6172200"/>
            <a:chOff x="0" y="0"/>
            <a:chExt cx="4169363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69363" cy="1625600"/>
            </a:xfrm>
            <a:custGeom>
              <a:avLst/>
              <a:gdLst/>
              <a:ahLst/>
              <a:cxnLst/>
              <a:rect l="l" t="t" r="r" b="b"/>
              <a:pathLst>
                <a:path w="4169363" h="1625600">
                  <a:moveTo>
                    <a:pt x="6358" y="0"/>
                  </a:moveTo>
                  <a:lnTo>
                    <a:pt x="4163005" y="0"/>
                  </a:lnTo>
                  <a:cubicBezTo>
                    <a:pt x="4164692" y="0"/>
                    <a:pt x="4166308" y="670"/>
                    <a:pt x="4167501" y="1862"/>
                  </a:cubicBezTo>
                  <a:cubicBezTo>
                    <a:pt x="4168693" y="3054"/>
                    <a:pt x="4169363" y="4671"/>
                    <a:pt x="4169363" y="6358"/>
                  </a:cubicBezTo>
                  <a:lnTo>
                    <a:pt x="4169363" y="1619242"/>
                  </a:lnTo>
                  <a:cubicBezTo>
                    <a:pt x="4169363" y="1620928"/>
                    <a:pt x="4168693" y="1622546"/>
                    <a:pt x="4167501" y="1623738"/>
                  </a:cubicBezTo>
                  <a:cubicBezTo>
                    <a:pt x="4166308" y="1624930"/>
                    <a:pt x="4164692" y="1625600"/>
                    <a:pt x="4163005" y="1625600"/>
                  </a:cubicBezTo>
                  <a:lnTo>
                    <a:pt x="6358" y="1625600"/>
                  </a:lnTo>
                  <a:cubicBezTo>
                    <a:pt x="4671" y="1625600"/>
                    <a:pt x="3054" y="1624930"/>
                    <a:pt x="1862" y="1623738"/>
                  </a:cubicBezTo>
                  <a:cubicBezTo>
                    <a:pt x="670" y="1622546"/>
                    <a:pt x="0" y="1620928"/>
                    <a:pt x="0" y="1619242"/>
                  </a:cubicBezTo>
                  <a:lnTo>
                    <a:pt x="0" y="6358"/>
                  </a:lnTo>
                  <a:cubicBezTo>
                    <a:pt x="0" y="4671"/>
                    <a:pt x="670" y="3054"/>
                    <a:pt x="1862" y="1862"/>
                  </a:cubicBezTo>
                  <a:cubicBezTo>
                    <a:pt x="3054" y="670"/>
                    <a:pt x="4671" y="0"/>
                    <a:pt x="63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69363" cy="1654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32279" y="7168230"/>
            <a:ext cx="7054719" cy="3527359"/>
          </a:xfrm>
          <a:custGeom>
            <a:avLst/>
            <a:gdLst/>
            <a:ahLst/>
            <a:cxnLst/>
            <a:rect l="l" t="t" r="r" b="b"/>
            <a:pathLst>
              <a:path w="7054719" h="3527359">
                <a:moveTo>
                  <a:pt x="0" y="0"/>
                </a:moveTo>
                <a:lnTo>
                  <a:pt x="7054719" y="0"/>
                </a:lnTo>
                <a:lnTo>
                  <a:pt x="7054719" y="3527360"/>
                </a:lnTo>
                <a:lnTo>
                  <a:pt x="0" y="352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6156286" y="2294059"/>
            <a:ext cx="1631545" cy="1584082"/>
          </a:xfrm>
          <a:custGeom>
            <a:avLst/>
            <a:gdLst/>
            <a:ahLst/>
            <a:cxnLst/>
            <a:rect l="l" t="t" r="r" b="b"/>
            <a:pathLst>
              <a:path w="1631545" h="1584082">
                <a:moveTo>
                  <a:pt x="0" y="0"/>
                </a:moveTo>
                <a:lnTo>
                  <a:pt x="1631546" y="0"/>
                </a:lnTo>
                <a:lnTo>
                  <a:pt x="1631546" y="1584082"/>
                </a:lnTo>
                <a:lnTo>
                  <a:pt x="0" y="1584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31714" y="1000125"/>
            <a:ext cx="14024573" cy="101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2E537F"/>
                </a:solidFill>
                <a:latin typeface="Jua"/>
                <a:ea typeface="Jua"/>
                <a:cs typeface="Jua"/>
                <a:sym typeface="Jua"/>
              </a:rPr>
              <a:t>WHAT IS NARRATIVE TEXT?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1714" y="3267075"/>
            <a:ext cx="14024573" cy="538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Apakah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kamu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pernah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membaca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dongeng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atau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cerita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rakyat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seperti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Timun Mas, Cinderella,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atau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Malin Kundang? Nah,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teks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seperti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itu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disebut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Narrative Text. Narrative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adalah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jenis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teks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yang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menceritakan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suatu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kisah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tentang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seseorang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sekelompok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orang,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atau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kejadian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tertentu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. Tujuan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utamanya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adalah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menghibur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pembaca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namun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juga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bisa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untuk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menunjukkan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reaksi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atau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tanggapan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tokoh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terhadap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suatu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peristiwa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serta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menggambarkan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nilai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sosial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dan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budaya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dalam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masyarakat</a:t>
            </a:r>
            <a:r>
              <a:rPr lang="en-US" sz="36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.</a:t>
            </a:r>
          </a:p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endParaRPr lang="en-US" sz="3600" dirty="0">
              <a:solidFill>
                <a:srgbClr val="51342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863535" y="3878141"/>
            <a:ext cx="1631545" cy="1584082"/>
          </a:xfrm>
          <a:custGeom>
            <a:avLst/>
            <a:gdLst/>
            <a:ahLst/>
            <a:cxnLst/>
            <a:rect l="l" t="t" r="r" b="b"/>
            <a:pathLst>
              <a:path w="1631545" h="1584082">
                <a:moveTo>
                  <a:pt x="1631545" y="0"/>
                </a:moveTo>
                <a:lnTo>
                  <a:pt x="0" y="0"/>
                </a:lnTo>
                <a:lnTo>
                  <a:pt x="0" y="1584082"/>
                </a:lnTo>
                <a:lnTo>
                  <a:pt x="1631545" y="1584082"/>
                </a:lnTo>
                <a:lnTo>
                  <a:pt x="16315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2628927" y="7168230"/>
            <a:ext cx="7054719" cy="3527359"/>
          </a:xfrm>
          <a:custGeom>
            <a:avLst/>
            <a:gdLst/>
            <a:ahLst/>
            <a:cxnLst/>
            <a:rect l="l" t="t" r="r" b="b"/>
            <a:pathLst>
              <a:path w="7054719" h="3527359">
                <a:moveTo>
                  <a:pt x="7054719" y="0"/>
                </a:moveTo>
                <a:lnTo>
                  <a:pt x="0" y="0"/>
                </a:lnTo>
                <a:lnTo>
                  <a:pt x="0" y="3527360"/>
                </a:lnTo>
                <a:lnTo>
                  <a:pt x="7054719" y="3527360"/>
                </a:lnTo>
                <a:lnTo>
                  <a:pt x="70547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36378" flipH="1">
            <a:off x="11229236" y="8195262"/>
            <a:ext cx="9509212" cy="3233132"/>
          </a:xfrm>
          <a:custGeom>
            <a:avLst/>
            <a:gdLst/>
            <a:ahLst/>
            <a:cxnLst/>
            <a:rect l="l" t="t" r="r" b="b"/>
            <a:pathLst>
              <a:path w="9509212" h="3233132">
                <a:moveTo>
                  <a:pt x="9509212" y="0"/>
                </a:moveTo>
                <a:lnTo>
                  <a:pt x="0" y="0"/>
                </a:lnTo>
                <a:lnTo>
                  <a:pt x="0" y="3233132"/>
                </a:lnTo>
                <a:lnTo>
                  <a:pt x="9509212" y="3233132"/>
                </a:lnTo>
                <a:lnTo>
                  <a:pt x="95092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2461223" y="617947"/>
            <a:ext cx="13679683" cy="101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2E537F"/>
                </a:solidFill>
                <a:latin typeface="Jua"/>
                <a:ea typeface="Jua"/>
                <a:cs typeface="Jua"/>
                <a:sym typeface="Jua"/>
              </a:rPr>
              <a:t>STRUCTURE OF NARRATIVE TEXT</a:t>
            </a:r>
          </a:p>
        </p:txBody>
      </p:sp>
      <p:sp>
        <p:nvSpPr>
          <p:cNvPr id="4" name="Freeform 4"/>
          <p:cNvSpPr/>
          <p:nvPr/>
        </p:nvSpPr>
        <p:spPr>
          <a:xfrm>
            <a:off x="16789503" y="6006089"/>
            <a:ext cx="1110651" cy="619242"/>
          </a:xfrm>
          <a:custGeom>
            <a:avLst/>
            <a:gdLst/>
            <a:ahLst/>
            <a:cxnLst/>
            <a:rect l="l" t="t" r="r" b="b"/>
            <a:pathLst>
              <a:path w="1110651" h="619242">
                <a:moveTo>
                  <a:pt x="0" y="0"/>
                </a:moveTo>
                <a:lnTo>
                  <a:pt x="1110651" y="0"/>
                </a:lnTo>
                <a:lnTo>
                  <a:pt x="1110651" y="619242"/>
                </a:lnTo>
                <a:lnTo>
                  <a:pt x="0" y="619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7245" b="-194595"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3212626" y="8317404"/>
            <a:ext cx="634807" cy="626198"/>
          </a:xfrm>
          <a:custGeom>
            <a:avLst/>
            <a:gdLst/>
            <a:ahLst/>
            <a:cxnLst/>
            <a:rect l="l" t="t" r="r" b="b"/>
            <a:pathLst>
              <a:path w="634807" h="626198">
                <a:moveTo>
                  <a:pt x="0" y="0"/>
                </a:moveTo>
                <a:lnTo>
                  <a:pt x="634807" y="0"/>
                </a:lnTo>
                <a:lnTo>
                  <a:pt x="634807" y="626199"/>
                </a:lnTo>
                <a:lnTo>
                  <a:pt x="0" y="626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3579" r="-84198" b="-1916"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257300" y="2055939"/>
            <a:ext cx="16087529" cy="3950150"/>
            <a:chOff x="0" y="-258610"/>
            <a:chExt cx="21450038" cy="526686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450502"/>
              <a:ext cx="21450038" cy="4557754"/>
              <a:chOff x="0" y="0"/>
              <a:chExt cx="4214519" cy="89551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14518" cy="895511"/>
              </a:xfrm>
              <a:custGeom>
                <a:avLst/>
                <a:gdLst/>
                <a:ahLst/>
                <a:cxnLst/>
                <a:rect l="l" t="t" r="r" b="b"/>
                <a:pathLst>
                  <a:path w="4214518" h="895511">
                    <a:moveTo>
                      <a:pt x="6256" y="0"/>
                    </a:moveTo>
                    <a:lnTo>
                      <a:pt x="4208262" y="0"/>
                    </a:lnTo>
                    <a:cubicBezTo>
                      <a:pt x="4211717" y="0"/>
                      <a:pt x="4214518" y="2801"/>
                      <a:pt x="4214518" y="6256"/>
                    </a:cubicBezTo>
                    <a:lnTo>
                      <a:pt x="4214518" y="889255"/>
                    </a:lnTo>
                    <a:cubicBezTo>
                      <a:pt x="4214518" y="892710"/>
                      <a:pt x="4211717" y="895511"/>
                      <a:pt x="4208262" y="895511"/>
                    </a:cubicBezTo>
                    <a:lnTo>
                      <a:pt x="6256" y="895511"/>
                    </a:lnTo>
                    <a:cubicBezTo>
                      <a:pt x="2801" y="895511"/>
                      <a:pt x="0" y="892710"/>
                      <a:pt x="0" y="889255"/>
                    </a:cubicBezTo>
                    <a:lnTo>
                      <a:pt x="0" y="6256"/>
                    </a:lnTo>
                    <a:cubicBezTo>
                      <a:pt x="0" y="2801"/>
                      <a:pt x="2801" y="0"/>
                      <a:pt x="625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4214519" cy="924086"/>
              </a:xfrm>
              <a:prstGeom prst="rect">
                <a:avLst/>
              </a:prstGeom>
            </p:spPr>
            <p:txBody>
              <a:bodyPr lIns="51072" tIns="51072" rIns="51072" bIns="51072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929105" y="-258610"/>
              <a:ext cx="9591828" cy="1337306"/>
              <a:chOff x="0" y="-50812"/>
              <a:chExt cx="1884609" cy="26275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84609" cy="177030"/>
              </a:xfrm>
              <a:custGeom>
                <a:avLst/>
                <a:gdLst/>
                <a:ahLst/>
                <a:cxnLst/>
                <a:rect l="l" t="t" r="r" b="b"/>
                <a:pathLst>
                  <a:path w="1884609" h="177030">
                    <a:moveTo>
                      <a:pt x="13990" y="0"/>
                    </a:moveTo>
                    <a:lnTo>
                      <a:pt x="1870619" y="0"/>
                    </a:lnTo>
                    <a:cubicBezTo>
                      <a:pt x="1878345" y="0"/>
                      <a:pt x="1884609" y="6264"/>
                      <a:pt x="1884609" y="13990"/>
                    </a:cubicBezTo>
                    <a:lnTo>
                      <a:pt x="1884609" y="163039"/>
                    </a:lnTo>
                    <a:cubicBezTo>
                      <a:pt x="1884609" y="170766"/>
                      <a:pt x="1878345" y="177030"/>
                      <a:pt x="1870619" y="177030"/>
                    </a:cubicBezTo>
                    <a:lnTo>
                      <a:pt x="13990" y="177030"/>
                    </a:lnTo>
                    <a:cubicBezTo>
                      <a:pt x="6264" y="177030"/>
                      <a:pt x="0" y="170766"/>
                      <a:pt x="0" y="163039"/>
                    </a:cubicBezTo>
                    <a:lnTo>
                      <a:pt x="0" y="13990"/>
                    </a:lnTo>
                    <a:cubicBezTo>
                      <a:pt x="0" y="6264"/>
                      <a:pt x="6264" y="0"/>
                      <a:pt x="13990" y="0"/>
                    </a:cubicBezTo>
                    <a:close/>
                  </a:path>
                </a:pathLst>
              </a:custGeom>
              <a:solidFill>
                <a:srgbClr val="51342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0812"/>
                <a:ext cx="1884609" cy="262755"/>
              </a:xfrm>
              <a:prstGeom prst="rect">
                <a:avLst/>
              </a:prstGeom>
            </p:spPr>
            <p:txBody>
              <a:bodyPr lIns="51072" tIns="51072" rIns="51072" bIns="51072" rtlCol="0" anchor="ctr"/>
              <a:lstStyle/>
              <a:p>
                <a:pPr algn="ctr">
                  <a:lnSpc>
                    <a:spcPts val="4320"/>
                  </a:lnSpc>
                </a:pPr>
                <a:r>
                  <a:rPr lang="en-US" sz="3600" spc="288" dirty="0">
                    <a:solidFill>
                      <a:srgbClr val="FFFFFF"/>
                    </a:solidFill>
                    <a:latin typeface="Jua"/>
                    <a:ea typeface="Jua"/>
                    <a:cs typeface="Jua"/>
                    <a:sym typeface="Jua"/>
                  </a:rPr>
                  <a:t>ORIENTATION(PENGENALAN)</a:t>
                </a: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51168" y="825951"/>
              <a:ext cx="20328863" cy="3591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5972" lvl="1" indent="-347986" algn="just">
                <a:lnSpc>
                  <a:spcPts val="4190"/>
                </a:lnSpc>
                <a:buFont typeface="Arial"/>
                <a:buChar char="•"/>
              </a:pP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Mengenalkan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tokoh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,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waktu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, dan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tempat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kejadian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.</a:t>
              </a:r>
            </a:p>
            <a:p>
              <a:pPr marL="695972" lvl="1" indent="-347986" algn="just">
                <a:lnSpc>
                  <a:spcPts val="4190"/>
                </a:lnSpc>
                <a:buFont typeface="Arial"/>
                <a:buChar char="•"/>
              </a:pP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Memberikan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gambaran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awal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tentang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situasi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dan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masalah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yang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akan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muncul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dalam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cerita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.</a:t>
              </a:r>
            </a:p>
            <a:p>
              <a:pPr marL="695972" lvl="1" indent="-347986" algn="just">
                <a:lnSpc>
                  <a:spcPts val="4190"/>
                </a:lnSpc>
                <a:buFont typeface="Arial"/>
                <a:buChar char="•"/>
              </a:pP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Misalnya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: “Once upon a time, there lived a poor farmer and his wife.”</a:t>
              </a:r>
            </a:p>
            <a:p>
              <a:pPr marL="695972" lvl="1" indent="-347986" algn="just">
                <a:lnSpc>
                  <a:spcPts val="4190"/>
                </a:lnSpc>
                <a:buFont typeface="Arial"/>
                <a:buChar char="•"/>
              </a:pP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Coba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pikirkan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,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siapa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tokoh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utama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dalam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cerita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223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favoritmu</a:t>
              </a:r>
              <a:r>
                <a:rPr lang="en-US" sz="3223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?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-958844" y="412753"/>
            <a:ext cx="4432288" cy="2216144"/>
          </a:xfrm>
          <a:custGeom>
            <a:avLst/>
            <a:gdLst/>
            <a:ahLst/>
            <a:cxnLst/>
            <a:rect l="l" t="t" r="r" b="b"/>
            <a:pathLst>
              <a:path w="4432288" h="2216144">
                <a:moveTo>
                  <a:pt x="0" y="0"/>
                </a:moveTo>
                <a:lnTo>
                  <a:pt x="4432288" y="0"/>
                </a:lnTo>
                <a:lnTo>
                  <a:pt x="4432288" y="2216144"/>
                </a:lnTo>
                <a:lnTo>
                  <a:pt x="0" y="2216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71771" y="6582091"/>
            <a:ext cx="16087529" cy="3418315"/>
            <a:chOff x="0" y="0"/>
            <a:chExt cx="4214519" cy="895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14518" cy="895511"/>
            </a:xfrm>
            <a:custGeom>
              <a:avLst/>
              <a:gdLst/>
              <a:ahLst/>
              <a:cxnLst/>
              <a:rect l="l" t="t" r="r" b="b"/>
              <a:pathLst>
                <a:path w="4214518" h="895511">
                  <a:moveTo>
                    <a:pt x="6256" y="0"/>
                  </a:moveTo>
                  <a:lnTo>
                    <a:pt x="4208262" y="0"/>
                  </a:lnTo>
                  <a:cubicBezTo>
                    <a:pt x="4211717" y="0"/>
                    <a:pt x="4214518" y="2801"/>
                    <a:pt x="4214518" y="6256"/>
                  </a:cubicBezTo>
                  <a:lnTo>
                    <a:pt x="4214518" y="889255"/>
                  </a:lnTo>
                  <a:cubicBezTo>
                    <a:pt x="4214518" y="892710"/>
                    <a:pt x="4211717" y="895511"/>
                    <a:pt x="4208262" y="895511"/>
                  </a:cubicBezTo>
                  <a:lnTo>
                    <a:pt x="6256" y="895511"/>
                  </a:lnTo>
                  <a:cubicBezTo>
                    <a:pt x="2801" y="895511"/>
                    <a:pt x="0" y="892710"/>
                    <a:pt x="0" y="889255"/>
                  </a:cubicBezTo>
                  <a:lnTo>
                    <a:pt x="0" y="6256"/>
                  </a:lnTo>
                  <a:cubicBezTo>
                    <a:pt x="0" y="2801"/>
                    <a:pt x="2801" y="0"/>
                    <a:pt x="62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214519" cy="924086"/>
            </a:xfrm>
            <a:prstGeom prst="rect">
              <a:avLst/>
            </a:prstGeom>
          </p:spPr>
          <p:txBody>
            <a:bodyPr lIns="51072" tIns="51072" rIns="51072" bIns="51072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618600" y="6049328"/>
            <a:ext cx="7271089" cy="1002980"/>
            <a:chOff x="0" y="-51055"/>
            <a:chExt cx="1904838" cy="2627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84609" cy="177030"/>
            </a:xfrm>
            <a:custGeom>
              <a:avLst/>
              <a:gdLst/>
              <a:ahLst/>
              <a:cxnLst/>
              <a:rect l="l" t="t" r="r" b="b"/>
              <a:pathLst>
                <a:path w="1884609" h="177030">
                  <a:moveTo>
                    <a:pt x="13990" y="0"/>
                  </a:moveTo>
                  <a:lnTo>
                    <a:pt x="1870619" y="0"/>
                  </a:lnTo>
                  <a:cubicBezTo>
                    <a:pt x="1878345" y="0"/>
                    <a:pt x="1884609" y="6264"/>
                    <a:pt x="1884609" y="13990"/>
                  </a:cubicBezTo>
                  <a:lnTo>
                    <a:pt x="1884609" y="163039"/>
                  </a:lnTo>
                  <a:cubicBezTo>
                    <a:pt x="1884609" y="170766"/>
                    <a:pt x="1878345" y="177030"/>
                    <a:pt x="1870619" y="177030"/>
                  </a:cubicBezTo>
                  <a:lnTo>
                    <a:pt x="13990" y="177030"/>
                  </a:lnTo>
                  <a:cubicBezTo>
                    <a:pt x="6264" y="177030"/>
                    <a:pt x="0" y="170766"/>
                    <a:pt x="0" y="163039"/>
                  </a:cubicBezTo>
                  <a:lnTo>
                    <a:pt x="0" y="13990"/>
                  </a:lnTo>
                  <a:cubicBezTo>
                    <a:pt x="0" y="6264"/>
                    <a:pt x="6264" y="0"/>
                    <a:pt x="13990" y="0"/>
                  </a:cubicBezTo>
                  <a:close/>
                </a:path>
              </a:pathLst>
            </a:custGeom>
            <a:solidFill>
              <a:srgbClr val="51342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0229" y="-51055"/>
              <a:ext cx="1884609" cy="262755"/>
            </a:xfrm>
            <a:prstGeom prst="rect">
              <a:avLst/>
            </a:prstGeom>
          </p:spPr>
          <p:txBody>
            <a:bodyPr lIns="51072" tIns="51072" rIns="51072" bIns="51072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spc="288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COMPLICATION (MASALAH)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477301" y="7215118"/>
            <a:ext cx="15246647" cy="218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972" lvl="1" indent="-347986" algn="just">
              <a:lnSpc>
                <a:spcPts val="4190"/>
              </a:lnSpc>
              <a:buFont typeface="Arial"/>
              <a:buChar char="•"/>
            </a:pPr>
            <a:r>
              <a:rPr lang="en-US" sz="3223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Menceritakan konflik atau peristiwa tak terduga yang dihadapi oleh tokoh utama.</a:t>
            </a:r>
          </a:p>
          <a:p>
            <a:pPr marL="695972" lvl="1" indent="-347986" algn="just">
              <a:lnSpc>
                <a:spcPts val="4190"/>
              </a:lnSpc>
              <a:buFont typeface="Arial"/>
              <a:buChar char="•"/>
            </a:pPr>
            <a:r>
              <a:rPr lang="en-US" sz="3223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Bagian ini biasanya membuat cerita menjadi lebih menegangkan.</a:t>
            </a:r>
          </a:p>
          <a:p>
            <a:pPr marL="695972" lvl="1" indent="-347986" algn="just">
              <a:lnSpc>
                <a:spcPts val="4190"/>
              </a:lnSpc>
              <a:buFont typeface="Arial"/>
              <a:buChar char="•"/>
            </a:pPr>
            <a:r>
              <a:rPr lang="en-US" sz="3223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Misalnya: “One day, a giant came and took their child away.”</a:t>
            </a:r>
          </a:p>
          <a:p>
            <a:pPr marL="695972" lvl="1" indent="-347986" algn="just">
              <a:lnSpc>
                <a:spcPts val="4190"/>
              </a:lnSpc>
              <a:buFont typeface="Arial"/>
              <a:buChar char="•"/>
            </a:pPr>
            <a:r>
              <a:rPr lang="en-US" sz="3223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Menurutmu, apa yang biasanya membuat cerita menjadi seru?</a:t>
            </a:r>
          </a:p>
        </p:txBody>
      </p:sp>
      <p:sp>
        <p:nvSpPr>
          <p:cNvPr id="22" name="Freeform 22"/>
          <p:cNvSpPr/>
          <p:nvPr/>
        </p:nvSpPr>
        <p:spPr>
          <a:xfrm>
            <a:off x="15942974" y="7477555"/>
            <a:ext cx="2849910" cy="2487194"/>
          </a:xfrm>
          <a:custGeom>
            <a:avLst/>
            <a:gdLst/>
            <a:ahLst/>
            <a:cxnLst/>
            <a:rect l="l" t="t" r="r" b="b"/>
            <a:pathLst>
              <a:path w="2849910" h="2487194">
                <a:moveTo>
                  <a:pt x="0" y="0"/>
                </a:moveTo>
                <a:lnTo>
                  <a:pt x="2849910" y="0"/>
                </a:lnTo>
                <a:lnTo>
                  <a:pt x="2849910" y="2487194"/>
                </a:lnTo>
                <a:lnTo>
                  <a:pt x="0" y="2487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36378" flipH="1">
            <a:off x="11229236" y="8195262"/>
            <a:ext cx="9509212" cy="3233132"/>
          </a:xfrm>
          <a:custGeom>
            <a:avLst/>
            <a:gdLst/>
            <a:ahLst/>
            <a:cxnLst/>
            <a:rect l="l" t="t" r="r" b="b"/>
            <a:pathLst>
              <a:path w="9509212" h="3233132">
                <a:moveTo>
                  <a:pt x="9509212" y="0"/>
                </a:moveTo>
                <a:lnTo>
                  <a:pt x="0" y="0"/>
                </a:lnTo>
                <a:lnTo>
                  <a:pt x="0" y="3233132"/>
                </a:lnTo>
                <a:lnTo>
                  <a:pt x="9509212" y="3233132"/>
                </a:lnTo>
                <a:lnTo>
                  <a:pt x="95092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2795516" y="617947"/>
            <a:ext cx="13679683" cy="101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2E537F"/>
                </a:solidFill>
                <a:latin typeface="Jua"/>
                <a:ea typeface="Jua"/>
                <a:cs typeface="Jua"/>
                <a:sym typeface="Jua"/>
              </a:rPr>
              <a:t>STRUCTURE OF NARRATIVE TEXT</a:t>
            </a:r>
          </a:p>
        </p:txBody>
      </p:sp>
      <p:sp>
        <p:nvSpPr>
          <p:cNvPr id="4" name="Freeform 4"/>
          <p:cNvSpPr/>
          <p:nvPr/>
        </p:nvSpPr>
        <p:spPr>
          <a:xfrm>
            <a:off x="13212626" y="8317404"/>
            <a:ext cx="634807" cy="626198"/>
          </a:xfrm>
          <a:custGeom>
            <a:avLst/>
            <a:gdLst/>
            <a:ahLst/>
            <a:cxnLst/>
            <a:rect l="l" t="t" r="r" b="b"/>
            <a:pathLst>
              <a:path w="634807" h="626198">
                <a:moveTo>
                  <a:pt x="0" y="0"/>
                </a:moveTo>
                <a:lnTo>
                  <a:pt x="634807" y="0"/>
                </a:lnTo>
                <a:lnTo>
                  <a:pt x="634807" y="626199"/>
                </a:lnTo>
                <a:lnTo>
                  <a:pt x="0" y="626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3579" r="-84198" b="-1916"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257300" y="2587774"/>
            <a:ext cx="16087529" cy="3418315"/>
            <a:chOff x="0" y="0"/>
            <a:chExt cx="4214519" cy="8955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14518" cy="895511"/>
            </a:xfrm>
            <a:custGeom>
              <a:avLst/>
              <a:gdLst/>
              <a:ahLst/>
              <a:cxnLst/>
              <a:rect l="l" t="t" r="r" b="b"/>
              <a:pathLst>
                <a:path w="4214518" h="895511">
                  <a:moveTo>
                    <a:pt x="6256" y="0"/>
                  </a:moveTo>
                  <a:lnTo>
                    <a:pt x="4208262" y="0"/>
                  </a:lnTo>
                  <a:cubicBezTo>
                    <a:pt x="4211717" y="0"/>
                    <a:pt x="4214518" y="2801"/>
                    <a:pt x="4214518" y="6256"/>
                  </a:cubicBezTo>
                  <a:lnTo>
                    <a:pt x="4214518" y="889255"/>
                  </a:lnTo>
                  <a:cubicBezTo>
                    <a:pt x="4214518" y="892710"/>
                    <a:pt x="4211717" y="895511"/>
                    <a:pt x="4208262" y="895511"/>
                  </a:cubicBezTo>
                  <a:lnTo>
                    <a:pt x="6256" y="895511"/>
                  </a:lnTo>
                  <a:cubicBezTo>
                    <a:pt x="2801" y="895511"/>
                    <a:pt x="0" y="892710"/>
                    <a:pt x="0" y="889255"/>
                  </a:cubicBezTo>
                  <a:lnTo>
                    <a:pt x="0" y="6256"/>
                  </a:lnTo>
                  <a:cubicBezTo>
                    <a:pt x="0" y="2801"/>
                    <a:pt x="2801" y="0"/>
                    <a:pt x="62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214519" cy="924086"/>
            </a:xfrm>
            <a:prstGeom prst="rect">
              <a:avLst/>
            </a:prstGeom>
          </p:spPr>
          <p:txBody>
            <a:bodyPr lIns="51072" tIns="51072" rIns="51072" bIns="51072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66866" y="2095810"/>
            <a:ext cx="9882532" cy="1008012"/>
            <a:chOff x="-59888" y="-39016"/>
            <a:chExt cx="2588969" cy="2640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65490" cy="178348"/>
            </a:xfrm>
            <a:custGeom>
              <a:avLst/>
              <a:gdLst/>
              <a:ahLst/>
              <a:cxnLst/>
              <a:rect l="l" t="t" r="r" b="b"/>
              <a:pathLst>
                <a:path w="2465490" h="178348">
                  <a:moveTo>
                    <a:pt x="10694" y="0"/>
                  </a:moveTo>
                  <a:lnTo>
                    <a:pt x="2454796" y="0"/>
                  </a:lnTo>
                  <a:cubicBezTo>
                    <a:pt x="2457632" y="0"/>
                    <a:pt x="2460352" y="1127"/>
                    <a:pt x="2462358" y="3132"/>
                  </a:cubicBezTo>
                  <a:cubicBezTo>
                    <a:pt x="2464364" y="5138"/>
                    <a:pt x="2465490" y="7858"/>
                    <a:pt x="2465490" y="10694"/>
                  </a:cubicBezTo>
                  <a:lnTo>
                    <a:pt x="2465490" y="167654"/>
                  </a:lnTo>
                  <a:cubicBezTo>
                    <a:pt x="2465490" y="170490"/>
                    <a:pt x="2464364" y="173210"/>
                    <a:pt x="2462358" y="175216"/>
                  </a:cubicBezTo>
                  <a:cubicBezTo>
                    <a:pt x="2460352" y="177222"/>
                    <a:pt x="2457632" y="178348"/>
                    <a:pt x="2454796" y="178348"/>
                  </a:cubicBezTo>
                  <a:lnTo>
                    <a:pt x="10694" y="178348"/>
                  </a:lnTo>
                  <a:cubicBezTo>
                    <a:pt x="4788" y="178348"/>
                    <a:pt x="0" y="173560"/>
                    <a:pt x="0" y="167654"/>
                  </a:cubicBezTo>
                  <a:lnTo>
                    <a:pt x="0" y="10694"/>
                  </a:lnTo>
                  <a:cubicBezTo>
                    <a:pt x="0" y="7858"/>
                    <a:pt x="1127" y="5138"/>
                    <a:pt x="3132" y="3132"/>
                  </a:cubicBezTo>
                  <a:cubicBezTo>
                    <a:pt x="5138" y="1127"/>
                    <a:pt x="7858" y="0"/>
                    <a:pt x="10694" y="0"/>
                  </a:cubicBezTo>
                  <a:close/>
                </a:path>
              </a:pathLst>
            </a:custGeom>
            <a:solidFill>
              <a:srgbClr val="5134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-59888" y="-39016"/>
              <a:ext cx="2588969" cy="264073"/>
            </a:xfrm>
            <a:prstGeom prst="rect">
              <a:avLst/>
            </a:prstGeom>
          </p:spPr>
          <p:txBody>
            <a:bodyPr lIns="51072" tIns="51072" rIns="51072" bIns="51072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spc="288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EVALUATION (PENILAIAN/KOMENTAR)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62830" y="3220801"/>
            <a:ext cx="15246647" cy="218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972" lvl="1" indent="-347986" algn="just">
              <a:lnSpc>
                <a:spcPts val="4190"/>
              </a:lnSpc>
              <a:buFont typeface="Arial"/>
              <a:buChar char="•"/>
            </a:pPr>
            <a:r>
              <a:rPr lang="en-US" sz="3223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Sering kali bagian ini disatukan dengan complication.</a:t>
            </a:r>
          </a:p>
          <a:p>
            <a:pPr marL="695972" lvl="1" indent="-347986" algn="just">
              <a:lnSpc>
                <a:spcPts val="4190"/>
              </a:lnSpc>
              <a:buFont typeface="Arial"/>
              <a:buChar char="•"/>
            </a:pPr>
            <a:r>
              <a:rPr lang="en-US" sz="3223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Penulis memberi pendapat atau refleksi terhadap kejadian yang dialami tokoh.</a:t>
            </a:r>
          </a:p>
          <a:p>
            <a:pPr marL="695972" lvl="1" indent="-347986" algn="just">
              <a:lnSpc>
                <a:spcPts val="4190"/>
              </a:lnSpc>
              <a:buFont typeface="Arial"/>
              <a:buChar char="•"/>
            </a:pPr>
            <a:r>
              <a:rPr lang="en-US" sz="3223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Bagian ini juga menambah makna dan ketegangan (suspense) agar pembaca penasaran dengan kelanjutannya.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71771" y="6582091"/>
            <a:ext cx="16087529" cy="3418315"/>
            <a:chOff x="0" y="0"/>
            <a:chExt cx="4214519" cy="8955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14518" cy="895511"/>
            </a:xfrm>
            <a:custGeom>
              <a:avLst/>
              <a:gdLst/>
              <a:ahLst/>
              <a:cxnLst/>
              <a:rect l="l" t="t" r="r" b="b"/>
              <a:pathLst>
                <a:path w="4214518" h="895511">
                  <a:moveTo>
                    <a:pt x="6256" y="0"/>
                  </a:moveTo>
                  <a:lnTo>
                    <a:pt x="4208262" y="0"/>
                  </a:lnTo>
                  <a:cubicBezTo>
                    <a:pt x="4211717" y="0"/>
                    <a:pt x="4214518" y="2801"/>
                    <a:pt x="4214518" y="6256"/>
                  </a:cubicBezTo>
                  <a:lnTo>
                    <a:pt x="4214518" y="889255"/>
                  </a:lnTo>
                  <a:cubicBezTo>
                    <a:pt x="4214518" y="892710"/>
                    <a:pt x="4211717" y="895511"/>
                    <a:pt x="4208262" y="895511"/>
                  </a:cubicBezTo>
                  <a:lnTo>
                    <a:pt x="6256" y="895511"/>
                  </a:lnTo>
                  <a:cubicBezTo>
                    <a:pt x="2801" y="895511"/>
                    <a:pt x="0" y="892710"/>
                    <a:pt x="0" y="889255"/>
                  </a:cubicBezTo>
                  <a:lnTo>
                    <a:pt x="0" y="6256"/>
                  </a:lnTo>
                  <a:cubicBezTo>
                    <a:pt x="0" y="2801"/>
                    <a:pt x="2801" y="0"/>
                    <a:pt x="62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214519" cy="924086"/>
            </a:xfrm>
            <a:prstGeom prst="rect">
              <a:avLst/>
            </a:prstGeom>
          </p:spPr>
          <p:txBody>
            <a:bodyPr lIns="51072" tIns="51072" rIns="51072" bIns="51072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618600" y="6200287"/>
            <a:ext cx="7594026" cy="1107270"/>
            <a:chOff x="0" y="-53928"/>
            <a:chExt cx="1989439" cy="2900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9439" cy="204351"/>
            </a:xfrm>
            <a:custGeom>
              <a:avLst/>
              <a:gdLst/>
              <a:ahLst/>
              <a:cxnLst/>
              <a:rect l="l" t="t" r="r" b="b"/>
              <a:pathLst>
                <a:path w="1989439" h="204351">
                  <a:moveTo>
                    <a:pt x="13253" y="0"/>
                  </a:moveTo>
                  <a:lnTo>
                    <a:pt x="1976186" y="0"/>
                  </a:lnTo>
                  <a:cubicBezTo>
                    <a:pt x="1983506" y="0"/>
                    <a:pt x="1989439" y="5934"/>
                    <a:pt x="1989439" y="13253"/>
                  </a:cubicBezTo>
                  <a:lnTo>
                    <a:pt x="1989439" y="191098"/>
                  </a:lnTo>
                  <a:cubicBezTo>
                    <a:pt x="1989439" y="198418"/>
                    <a:pt x="1983506" y="204351"/>
                    <a:pt x="1976186" y="204351"/>
                  </a:cubicBezTo>
                  <a:lnTo>
                    <a:pt x="13253" y="204351"/>
                  </a:lnTo>
                  <a:cubicBezTo>
                    <a:pt x="5934" y="204351"/>
                    <a:pt x="0" y="198418"/>
                    <a:pt x="0" y="191098"/>
                  </a:cubicBezTo>
                  <a:lnTo>
                    <a:pt x="0" y="13253"/>
                  </a:lnTo>
                  <a:cubicBezTo>
                    <a:pt x="0" y="5934"/>
                    <a:pt x="5934" y="0"/>
                    <a:pt x="13253" y="0"/>
                  </a:cubicBezTo>
                  <a:close/>
                </a:path>
              </a:pathLst>
            </a:custGeom>
            <a:solidFill>
              <a:srgbClr val="51342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3928"/>
              <a:ext cx="1989439" cy="290076"/>
            </a:xfrm>
            <a:prstGeom prst="rect">
              <a:avLst/>
            </a:prstGeom>
          </p:spPr>
          <p:txBody>
            <a:bodyPr lIns="51072" tIns="51072" rIns="51072" bIns="51072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spc="288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RESOLUTION (PENYELESAIAN)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77301" y="7480720"/>
            <a:ext cx="13884609" cy="165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972" lvl="1" indent="-347986" algn="just">
              <a:lnSpc>
                <a:spcPts val="4190"/>
              </a:lnSpc>
              <a:buFont typeface="Arial"/>
              <a:buChar char="•"/>
            </a:pPr>
            <a:r>
              <a:rPr lang="en-US" sz="3223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Menjelaskan bagaimana masalah diselesaikan oleh tokoh utama.</a:t>
            </a:r>
          </a:p>
          <a:p>
            <a:pPr marL="695972" lvl="1" indent="-347986" algn="just">
              <a:lnSpc>
                <a:spcPts val="4190"/>
              </a:lnSpc>
              <a:buFont typeface="Arial"/>
              <a:buChar char="•"/>
            </a:pPr>
            <a:r>
              <a:rPr lang="en-US" sz="3223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Biasanya diakhiri dengan akhir yang bahagia atau menyedihkan tergantung jenis ceritanya.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709923" y="6365872"/>
            <a:ext cx="4396647" cy="4441175"/>
          </a:xfrm>
          <a:custGeom>
            <a:avLst/>
            <a:gdLst/>
            <a:ahLst/>
            <a:cxnLst/>
            <a:rect l="l" t="t" r="r" b="b"/>
            <a:pathLst>
              <a:path w="4396647" h="4441175">
                <a:moveTo>
                  <a:pt x="0" y="0"/>
                </a:moveTo>
                <a:lnTo>
                  <a:pt x="4396647" y="0"/>
                </a:lnTo>
                <a:lnTo>
                  <a:pt x="4396647" y="4441175"/>
                </a:lnTo>
                <a:lnTo>
                  <a:pt x="0" y="4441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9537321">
            <a:off x="-1433468" y="-674632"/>
            <a:ext cx="6605127" cy="3716113"/>
          </a:xfrm>
          <a:custGeom>
            <a:avLst/>
            <a:gdLst/>
            <a:ahLst/>
            <a:cxnLst/>
            <a:rect l="l" t="t" r="r" b="b"/>
            <a:pathLst>
              <a:path w="6605127" h="3716113">
                <a:moveTo>
                  <a:pt x="0" y="0"/>
                </a:moveTo>
                <a:lnTo>
                  <a:pt x="6605127" y="0"/>
                </a:lnTo>
                <a:lnTo>
                  <a:pt x="6605127" y="3716113"/>
                </a:lnTo>
                <a:lnTo>
                  <a:pt x="0" y="3716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8684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71771" y="691300"/>
            <a:ext cx="1765318" cy="984250"/>
          </a:xfrm>
          <a:custGeom>
            <a:avLst/>
            <a:gdLst/>
            <a:ahLst/>
            <a:cxnLst/>
            <a:rect l="l" t="t" r="r" b="b"/>
            <a:pathLst>
              <a:path w="1765318" h="984250">
                <a:moveTo>
                  <a:pt x="0" y="0"/>
                </a:moveTo>
                <a:lnTo>
                  <a:pt x="1765318" y="0"/>
                </a:lnTo>
                <a:lnTo>
                  <a:pt x="1765318" y="984250"/>
                </a:lnTo>
                <a:lnTo>
                  <a:pt x="0" y="984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7245" b="-194595"/>
            </a:stretch>
          </a:blipFill>
        </p:spPr>
      </p:sp>
      <p:sp>
        <p:nvSpPr>
          <p:cNvPr id="22" name="Freeform 22"/>
          <p:cNvSpPr/>
          <p:nvPr/>
        </p:nvSpPr>
        <p:spPr>
          <a:xfrm rot="776905">
            <a:off x="15423542" y="5545188"/>
            <a:ext cx="1238775" cy="690677"/>
          </a:xfrm>
          <a:custGeom>
            <a:avLst/>
            <a:gdLst/>
            <a:ahLst/>
            <a:cxnLst/>
            <a:rect l="l" t="t" r="r" b="b"/>
            <a:pathLst>
              <a:path w="1238775" h="690677">
                <a:moveTo>
                  <a:pt x="0" y="0"/>
                </a:moveTo>
                <a:lnTo>
                  <a:pt x="1238775" y="0"/>
                </a:lnTo>
                <a:lnTo>
                  <a:pt x="1238775" y="690677"/>
                </a:lnTo>
                <a:lnTo>
                  <a:pt x="0" y="690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7245" b="-194595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36378" flipH="1">
            <a:off x="11229236" y="8195262"/>
            <a:ext cx="9509212" cy="3233132"/>
          </a:xfrm>
          <a:custGeom>
            <a:avLst/>
            <a:gdLst/>
            <a:ahLst/>
            <a:cxnLst/>
            <a:rect l="l" t="t" r="r" b="b"/>
            <a:pathLst>
              <a:path w="9509212" h="3233132">
                <a:moveTo>
                  <a:pt x="9509212" y="0"/>
                </a:moveTo>
                <a:lnTo>
                  <a:pt x="0" y="0"/>
                </a:lnTo>
                <a:lnTo>
                  <a:pt x="0" y="3233132"/>
                </a:lnTo>
                <a:lnTo>
                  <a:pt x="9509212" y="3233132"/>
                </a:lnTo>
                <a:lnTo>
                  <a:pt x="95092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2795516" y="617947"/>
            <a:ext cx="13679683" cy="101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2E537F"/>
                </a:solidFill>
                <a:latin typeface="Jua"/>
                <a:ea typeface="Jua"/>
                <a:cs typeface="Jua"/>
                <a:sym typeface="Jua"/>
              </a:rPr>
              <a:t>STRUCTURE OF NARRATIVE TEXT</a:t>
            </a:r>
          </a:p>
        </p:txBody>
      </p:sp>
      <p:sp>
        <p:nvSpPr>
          <p:cNvPr id="4" name="Freeform 4"/>
          <p:cNvSpPr/>
          <p:nvPr/>
        </p:nvSpPr>
        <p:spPr>
          <a:xfrm>
            <a:off x="13212626" y="8317404"/>
            <a:ext cx="634807" cy="626198"/>
          </a:xfrm>
          <a:custGeom>
            <a:avLst/>
            <a:gdLst/>
            <a:ahLst/>
            <a:cxnLst/>
            <a:rect l="l" t="t" r="r" b="b"/>
            <a:pathLst>
              <a:path w="634807" h="626198">
                <a:moveTo>
                  <a:pt x="0" y="0"/>
                </a:moveTo>
                <a:lnTo>
                  <a:pt x="634807" y="0"/>
                </a:lnTo>
                <a:lnTo>
                  <a:pt x="634807" y="626199"/>
                </a:lnTo>
                <a:lnTo>
                  <a:pt x="0" y="626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3579" r="-84198" b="-1916"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100236" y="3541175"/>
            <a:ext cx="16087529" cy="3418315"/>
            <a:chOff x="0" y="0"/>
            <a:chExt cx="4214519" cy="8955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14518" cy="895511"/>
            </a:xfrm>
            <a:custGeom>
              <a:avLst/>
              <a:gdLst/>
              <a:ahLst/>
              <a:cxnLst/>
              <a:rect l="l" t="t" r="r" b="b"/>
              <a:pathLst>
                <a:path w="4214518" h="895511">
                  <a:moveTo>
                    <a:pt x="6256" y="0"/>
                  </a:moveTo>
                  <a:lnTo>
                    <a:pt x="4208262" y="0"/>
                  </a:lnTo>
                  <a:cubicBezTo>
                    <a:pt x="4211717" y="0"/>
                    <a:pt x="4214518" y="2801"/>
                    <a:pt x="4214518" y="6256"/>
                  </a:cubicBezTo>
                  <a:lnTo>
                    <a:pt x="4214518" y="889255"/>
                  </a:lnTo>
                  <a:cubicBezTo>
                    <a:pt x="4214518" y="892710"/>
                    <a:pt x="4211717" y="895511"/>
                    <a:pt x="4208262" y="895511"/>
                  </a:cubicBezTo>
                  <a:lnTo>
                    <a:pt x="6256" y="895511"/>
                  </a:lnTo>
                  <a:cubicBezTo>
                    <a:pt x="2801" y="895511"/>
                    <a:pt x="0" y="892710"/>
                    <a:pt x="0" y="889255"/>
                  </a:cubicBezTo>
                  <a:lnTo>
                    <a:pt x="0" y="6256"/>
                  </a:lnTo>
                  <a:cubicBezTo>
                    <a:pt x="0" y="2801"/>
                    <a:pt x="2801" y="0"/>
                    <a:pt x="62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214519" cy="924086"/>
            </a:xfrm>
            <a:prstGeom prst="rect">
              <a:avLst/>
            </a:prstGeom>
          </p:spPr>
          <p:txBody>
            <a:bodyPr lIns="51072" tIns="51072" rIns="51072" bIns="51072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38400" y="3004133"/>
            <a:ext cx="9411196" cy="1008012"/>
            <a:chOff x="-1" y="-51517"/>
            <a:chExt cx="2465491" cy="2640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65490" cy="178348"/>
            </a:xfrm>
            <a:custGeom>
              <a:avLst/>
              <a:gdLst/>
              <a:ahLst/>
              <a:cxnLst/>
              <a:rect l="l" t="t" r="r" b="b"/>
              <a:pathLst>
                <a:path w="2465490" h="178348">
                  <a:moveTo>
                    <a:pt x="10694" y="0"/>
                  </a:moveTo>
                  <a:lnTo>
                    <a:pt x="2454796" y="0"/>
                  </a:lnTo>
                  <a:cubicBezTo>
                    <a:pt x="2457632" y="0"/>
                    <a:pt x="2460352" y="1127"/>
                    <a:pt x="2462358" y="3132"/>
                  </a:cubicBezTo>
                  <a:cubicBezTo>
                    <a:pt x="2464364" y="5138"/>
                    <a:pt x="2465490" y="7858"/>
                    <a:pt x="2465490" y="10694"/>
                  </a:cubicBezTo>
                  <a:lnTo>
                    <a:pt x="2465490" y="167654"/>
                  </a:lnTo>
                  <a:cubicBezTo>
                    <a:pt x="2465490" y="170490"/>
                    <a:pt x="2464364" y="173210"/>
                    <a:pt x="2462358" y="175216"/>
                  </a:cubicBezTo>
                  <a:cubicBezTo>
                    <a:pt x="2460352" y="177222"/>
                    <a:pt x="2457632" y="178348"/>
                    <a:pt x="2454796" y="178348"/>
                  </a:cubicBezTo>
                  <a:lnTo>
                    <a:pt x="10694" y="178348"/>
                  </a:lnTo>
                  <a:cubicBezTo>
                    <a:pt x="4788" y="178348"/>
                    <a:pt x="0" y="173560"/>
                    <a:pt x="0" y="167654"/>
                  </a:cubicBezTo>
                  <a:lnTo>
                    <a:pt x="0" y="10694"/>
                  </a:lnTo>
                  <a:cubicBezTo>
                    <a:pt x="0" y="7858"/>
                    <a:pt x="1127" y="5138"/>
                    <a:pt x="3132" y="3132"/>
                  </a:cubicBezTo>
                  <a:cubicBezTo>
                    <a:pt x="5138" y="1127"/>
                    <a:pt x="7858" y="0"/>
                    <a:pt x="10694" y="0"/>
                  </a:cubicBezTo>
                  <a:close/>
                </a:path>
              </a:pathLst>
            </a:custGeom>
            <a:solidFill>
              <a:srgbClr val="5134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-1" y="-51517"/>
              <a:ext cx="2465490" cy="264073"/>
            </a:xfrm>
            <a:prstGeom prst="rect">
              <a:avLst/>
            </a:prstGeom>
          </p:spPr>
          <p:txBody>
            <a:bodyPr lIns="51072" tIns="51072" rIns="51072" bIns="51072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spc="288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CODA (PENUTUP/KESIMPULAN)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1897" y="4065627"/>
            <a:ext cx="15646349" cy="246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217" lvl="1" indent="-357109" algn="just">
              <a:lnSpc>
                <a:spcPts val="4300"/>
              </a:lnSpc>
              <a:buFont typeface="Arial"/>
              <a:buChar char="•"/>
            </a:pPr>
            <a:r>
              <a:rPr lang="en-US" sz="3308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Berisi komentar singkat atau pesan moral dari cerita</a:t>
            </a:r>
          </a:p>
          <a:p>
            <a:pPr marL="714217" lvl="1" indent="-357109" algn="just">
              <a:lnSpc>
                <a:spcPts val="4300"/>
              </a:lnSpc>
              <a:buFont typeface="Arial"/>
              <a:buChar char="•"/>
            </a:pPr>
            <a:r>
              <a:rPr lang="en-US" sz="3308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Misalnya: And they lived happily ever after.</a:t>
            </a:r>
          </a:p>
          <a:p>
            <a:pPr marL="714217" lvl="1" indent="-357109" algn="just">
              <a:lnSpc>
                <a:spcPts val="4300"/>
              </a:lnSpc>
              <a:buFont typeface="Arial"/>
              <a:buChar char="•"/>
            </a:pPr>
            <a:r>
              <a:rPr lang="en-US" sz="3308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Tapi ingat, tidak semua Narrative memiliki coda; kadang penulis membiarkan pembaca menafsirkan sendiri akhir ceritanya.</a:t>
            </a:r>
          </a:p>
          <a:p>
            <a:pPr algn="l">
              <a:lnSpc>
                <a:spcPts val="1629"/>
              </a:lnSpc>
            </a:pPr>
            <a:endParaRPr lang="en-US" sz="3308">
              <a:solidFill>
                <a:srgbClr val="51342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71771" y="691300"/>
            <a:ext cx="1765318" cy="984250"/>
          </a:xfrm>
          <a:custGeom>
            <a:avLst/>
            <a:gdLst/>
            <a:ahLst/>
            <a:cxnLst/>
            <a:rect l="l" t="t" r="r" b="b"/>
            <a:pathLst>
              <a:path w="1765318" h="984250">
                <a:moveTo>
                  <a:pt x="0" y="0"/>
                </a:moveTo>
                <a:lnTo>
                  <a:pt x="1765318" y="0"/>
                </a:lnTo>
                <a:lnTo>
                  <a:pt x="1765318" y="984250"/>
                </a:lnTo>
                <a:lnTo>
                  <a:pt x="0" y="984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7245" b="-194595"/>
            </a:stretch>
          </a:blipFill>
        </p:spPr>
      </p:sp>
      <p:sp>
        <p:nvSpPr>
          <p:cNvPr id="13" name="Freeform 13"/>
          <p:cNvSpPr/>
          <p:nvPr/>
        </p:nvSpPr>
        <p:spPr>
          <a:xfrm rot="776905">
            <a:off x="13956861" y="8991144"/>
            <a:ext cx="1238775" cy="690677"/>
          </a:xfrm>
          <a:custGeom>
            <a:avLst/>
            <a:gdLst/>
            <a:ahLst/>
            <a:cxnLst/>
            <a:rect l="l" t="t" r="r" b="b"/>
            <a:pathLst>
              <a:path w="1238775" h="690677">
                <a:moveTo>
                  <a:pt x="0" y="0"/>
                </a:moveTo>
                <a:lnTo>
                  <a:pt x="1238775" y="0"/>
                </a:lnTo>
                <a:lnTo>
                  <a:pt x="1238775" y="690677"/>
                </a:lnTo>
                <a:lnTo>
                  <a:pt x="0" y="690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7245" b="-194595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5184383" y="6030547"/>
            <a:ext cx="3359431" cy="4607290"/>
            <a:chOff x="0" y="0"/>
            <a:chExt cx="4479242" cy="6143053"/>
          </a:xfrm>
        </p:grpSpPr>
        <p:sp>
          <p:nvSpPr>
            <p:cNvPr id="15" name="Freeform 15"/>
            <p:cNvSpPr/>
            <p:nvPr/>
          </p:nvSpPr>
          <p:spPr>
            <a:xfrm>
              <a:off x="0" y="668425"/>
              <a:ext cx="4479242" cy="5474629"/>
            </a:xfrm>
            <a:custGeom>
              <a:avLst/>
              <a:gdLst/>
              <a:ahLst/>
              <a:cxnLst/>
              <a:rect l="l" t="t" r="r" b="b"/>
              <a:pathLst>
                <a:path w="4479242" h="5474629">
                  <a:moveTo>
                    <a:pt x="0" y="0"/>
                  </a:moveTo>
                  <a:lnTo>
                    <a:pt x="4479242" y="0"/>
                  </a:lnTo>
                  <a:lnTo>
                    <a:pt x="4479242" y="5474628"/>
                  </a:lnTo>
                  <a:lnTo>
                    <a:pt x="0" y="5474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845520" y="0"/>
              <a:ext cx="768907" cy="745607"/>
            </a:xfrm>
            <a:custGeom>
              <a:avLst/>
              <a:gdLst/>
              <a:ahLst/>
              <a:cxnLst/>
              <a:rect l="l" t="t" r="r" b="b"/>
              <a:pathLst>
                <a:path w="768907" h="745607">
                  <a:moveTo>
                    <a:pt x="0" y="0"/>
                  </a:moveTo>
                  <a:lnTo>
                    <a:pt x="768907" y="0"/>
                  </a:lnTo>
                  <a:lnTo>
                    <a:pt x="768907" y="745607"/>
                  </a:lnTo>
                  <a:lnTo>
                    <a:pt x="0" y="745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459758" t="-67787" r="-22787" b="-566464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469364" y="1368003"/>
            <a:ext cx="1585066" cy="1563572"/>
          </a:xfrm>
          <a:custGeom>
            <a:avLst/>
            <a:gdLst/>
            <a:ahLst/>
            <a:cxnLst/>
            <a:rect l="l" t="t" r="r" b="b"/>
            <a:pathLst>
              <a:path w="1585066" h="1563572">
                <a:moveTo>
                  <a:pt x="0" y="0"/>
                </a:moveTo>
                <a:lnTo>
                  <a:pt x="1585066" y="0"/>
                </a:lnTo>
                <a:lnTo>
                  <a:pt x="1585066" y="1563572"/>
                </a:lnTo>
                <a:lnTo>
                  <a:pt x="0" y="1563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3579" r="-84198" b="-1916"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3790587" y="7254765"/>
            <a:ext cx="1571324" cy="876089"/>
          </a:xfrm>
          <a:custGeom>
            <a:avLst/>
            <a:gdLst/>
            <a:ahLst/>
            <a:cxnLst/>
            <a:rect l="l" t="t" r="r" b="b"/>
            <a:pathLst>
              <a:path w="1571324" h="876089">
                <a:moveTo>
                  <a:pt x="0" y="0"/>
                </a:moveTo>
                <a:lnTo>
                  <a:pt x="1571323" y="0"/>
                </a:lnTo>
                <a:lnTo>
                  <a:pt x="1571323" y="876089"/>
                </a:lnTo>
                <a:lnTo>
                  <a:pt x="0" y="876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7245" b="-194595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3244844"/>
            <a:ext cx="16002000" cy="6242056"/>
            <a:chOff x="0" y="0"/>
            <a:chExt cx="4214519" cy="1643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4518" cy="1643998"/>
            </a:xfrm>
            <a:custGeom>
              <a:avLst/>
              <a:gdLst/>
              <a:ahLst/>
              <a:cxnLst/>
              <a:rect l="l" t="t" r="r" b="b"/>
              <a:pathLst>
                <a:path w="4214518" h="1643998">
                  <a:moveTo>
                    <a:pt x="6290" y="0"/>
                  </a:moveTo>
                  <a:lnTo>
                    <a:pt x="4208229" y="0"/>
                  </a:lnTo>
                  <a:cubicBezTo>
                    <a:pt x="4211703" y="0"/>
                    <a:pt x="4214518" y="2816"/>
                    <a:pt x="4214518" y="6290"/>
                  </a:cubicBezTo>
                  <a:lnTo>
                    <a:pt x="4214518" y="1637709"/>
                  </a:lnTo>
                  <a:cubicBezTo>
                    <a:pt x="4214518" y="1641182"/>
                    <a:pt x="4211703" y="1643998"/>
                    <a:pt x="4208229" y="1643998"/>
                  </a:cubicBezTo>
                  <a:lnTo>
                    <a:pt x="6290" y="1643998"/>
                  </a:lnTo>
                  <a:cubicBezTo>
                    <a:pt x="2816" y="1643998"/>
                    <a:pt x="0" y="1641182"/>
                    <a:pt x="0" y="1637709"/>
                  </a:cubicBezTo>
                  <a:lnTo>
                    <a:pt x="0" y="6290"/>
                  </a:lnTo>
                  <a:cubicBezTo>
                    <a:pt x="0" y="2816"/>
                    <a:pt x="2816" y="0"/>
                    <a:pt x="62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14519" cy="1672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738504" y="7046778"/>
            <a:ext cx="5477681" cy="3951821"/>
          </a:xfrm>
          <a:custGeom>
            <a:avLst/>
            <a:gdLst/>
            <a:ahLst/>
            <a:cxnLst/>
            <a:rect l="l" t="t" r="r" b="b"/>
            <a:pathLst>
              <a:path w="5477681" h="3951821">
                <a:moveTo>
                  <a:pt x="0" y="0"/>
                </a:moveTo>
                <a:lnTo>
                  <a:pt x="5477681" y="0"/>
                </a:lnTo>
                <a:lnTo>
                  <a:pt x="5477681" y="3951821"/>
                </a:lnTo>
                <a:lnTo>
                  <a:pt x="0" y="395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3483"/>
            </a:stretch>
          </a:blipFill>
        </p:spPr>
      </p:sp>
      <p:sp>
        <p:nvSpPr>
          <p:cNvPr id="6" name="Freeform 6"/>
          <p:cNvSpPr/>
          <p:nvPr/>
        </p:nvSpPr>
        <p:spPr>
          <a:xfrm rot="2318729" flipH="1">
            <a:off x="-380045" y="1025649"/>
            <a:ext cx="2320228" cy="3467732"/>
          </a:xfrm>
          <a:custGeom>
            <a:avLst/>
            <a:gdLst/>
            <a:ahLst/>
            <a:cxnLst/>
            <a:rect l="l" t="t" r="r" b="b"/>
            <a:pathLst>
              <a:path w="2320228" h="3467732">
                <a:moveTo>
                  <a:pt x="2320228" y="0"/>
                </a:moveTo>
                <a:lnTo>
                  <a:pt x="0" y="0"/>
                </a:lnTo>
                <a:lnTo>
                  <a:pt x="0" y="3467732"/>
                </a:lnTo>
                <a:lnTo>
                  <a:pt x="2320228" y="3467732"/>
                </a:lnTo>
                <a:lnTo>
                  <a:pt x="23202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6799028" y="6588179"/>
            <a:ext cx="920544" cy="917197"/>
          </a:xfrm>
          <a:custGeom>
            <a:avLst/>
            <a:gdLst/>
            <a:ahLst/>
            <a:cxnLst/>
            <a:rect l="l" t="t" r="r" b="b"/>
            <a:pathLst>
              <a:path w="920544" h="917197">
                <a:moveTo>
                  <a:pt x="0" y="0"/>
                </a:moveTo>
                <a:lnTo>
                  <a:pt x="920544" y="0"/>
                </a:lnTo>
                <a:lnTo>
                  <a:pt x="920544" y="917197"/>
                </a:lnTo>
                <a:lnTo>
                  <a:pt x="0" y="91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36756" y="372651"/>
            <a:ext cx="920544" cy="917197"/>
          </a:xfrm>
          <a:custGeom>
            <a:avLst/>
            <a:gdLst/>
            <a:ahLst/>
            <a:cxnLst/>
            <a:rect l="l" t="t" r="r" b="b"/>
            <a:pathLst>
              <a:path w="920544" h="917197">
                <a:moveTo>
                  <a:pt x="0" y="0"/>
                </a:moveTo>
                <a:lnTo>
                  <a:pt x="920544" y="0"/>
                </a:lnTo>
                <a:lnTo>
                  <a:pt x="920544" y="917197"/>
                </a:lnTo>
                <a:lnTo>
                  <a:pt x="0" y="91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3738504" y="9258300"/>
            <a:ext cx="920544" cy="917197"/>
          </a:xfrm>
          <a:custGeom>
            <a:avLst/>
            <a:gdLst/>
            <a:ahLst/>
            <a:cxnLst/>
            <a:rect l="l" t="t" r="r" b="b"/>
            <a:pathLst>
              <a:path w="920544" h="917197">
                <a:moveTo>
                  <a:pt x="0" y="0"/>
                </a:moveTo>
                <a:lnTo>
                  <a:pt x="920544" y="0"/>
                </a:lnTo>
                <a:lnTo>
                  <a:pt x="920544" y="917197"/>
                </a:lnTo>
                <a:lnTo>
                  <a:pt x="0" y="91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808780" y="3400050"/>
            <a:ext cx="14692725" cy="585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971" lvl="1" indent="-347986" algn="l">
              <a:lnSpc>
                <a:spcPts val="4190"/>
              </a:lnSpc>
              <a:buAutoNum type="arabicPeriod"/>
            </a:pP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Menggunakan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urutan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waktu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(temporal order)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seperti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once upon a time, after that, then, finally.</a:t>
            </a:r>
          </a:p>
          <a:p>
            <a:pPr marL="695971" lvl="1" indent="-347986" algn="l">
              <a:lnSpc>
                <a:spcPts val="4190"/>
              </a:lnSpc>
              <a:buAutoNum type="arabicPeriod"/>
            </a:pP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Menggunakan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past tense,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karena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menceritakan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kejadian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yang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sudah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berlalu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.</a:t>
            </a:r>
          </a:p>
          <a:p>
            <a:pPr marL="695971" lvl="1" indent="-347986" algn="l">
              <a:lnSpc>
                <a:spcPts val="4190"/>
              </a:lnSpc>
              <a:buAutoNum type="arabicPeriod"/>
            </a:pP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Banyak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memakai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action verbs (kata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kerja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tindakan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): ran, climbed, cut, chased.</a:t>
            </a:r>
          </a:p>
          <a:p>
            <a:pPr marL="695971" lvl="1" indent="-347986" algn="l">
              <a:lnSpc>
                <a:spcPts val="4190"/>
              </a:lnSpc>
              <a:buAutoNum type="arabicPeriod"/>
            </a:pP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Ada dialog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dengan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kata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kerja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ucapan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(saying verbs): said, asked, replied, whispered.</a:t>
            </a:r>
          </a:p>
          <a:p>
            <a:pPr marL="695971" lvl="1" indent="-347986" algn="l">
              <a:lnSpc>
                <a:spcPts val="4190"/>
              </a:lnSpc>
              <a:buAutoNum type="arabicPeriod"/>
            </a:pP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Mengandung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kata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kerja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perasaan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atau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pikiran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(thinking/feeling verbs): liked, wanted, feared.</a:t>
            </a:r>
          </a:p>
          <a:p>
            <a:pPr marL="695971" lvl="1" indent="-347986" algn="l">
              <a:lnSpc>
                <a:spcPts val="4190"/>
              </a:lnSpc>
              <a:buAutoNum type="arabicPeriod"/>
            </a:pP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Menggunakan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descriptive language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untuk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menggambarkan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tokoh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atau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tempat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: </a:t>
            </a:r>
            <a:r>
              <a:rPr lang="en-US" sz="2800" dirty="0" err="1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Seperti</a:t>
            </a:r>
            <a:r>
              <a:rPr lang="en-US" sz="2800" dirty="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 : "They found a beautiful baby inside the golden cucumber."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693440" y="1691435"/>
            <a:ext cx="11816425" cy="1540572"/>
            <a:chOff x="7341" y="-249117"/>
            <a:chExt cx="3112145" cy="405747"/>
          </a:xfrm>
        </p:grpSpPr>
        <p:sp>
          <p:nvSpPr>
            <p:cNvPr id="12" name="Freeform 12"/>
            <p:cNvSpPr/>
            <p:nvPr/>
          </p:nvSpPr>
          <p:spPr>
            <a:xfrm>
              <a:off x="34573" y="-188075"/>
              <a:ext cx="3084913" cy="320022"/>
            </a:xfrm>
            <a:custGeom>
              <a:avLst/>
              <a:gdLst/>
              <a:ahLst/>
              <a:cxnLst/>
              <a:rect l="l" t="t" r="r" b="b"/>
              <a:pathLst>
                <a:path w="3084913" h="320022">
                  <a:moveTo>
                    <a:pt x="8593" y="0"/>
                  </a:moveTo>
                  <a:lnTo>
                    <a:pt x="3076320" y="0"/>
                  </a:lnTo>
                  <a:cubicBezTo>
                    <a:pt x="3078599" y="0"/>
                    <a:pt x="3080785" y="905"/>
                    <a:pt x="3082396" y="2517"/>
                  </a:cubicBezTo>
                  <a:cubicBezTo>
                    <a:pt x="3084007" y="4128"/>
                    <a:pt x="3084913" y="6314"/>
                    <a:pt x="3084913" y="8593"/>
                  </a:cubicBezTo>
                  <a:lnTo>
                    <a:pt x="3084913" y="311430"/>
                  </a:lnTo>
                  <a:cubicBezTo>
                    <a:pt x="3084913" y="313709"/>
                    <a:pt x="3084007" y="315894"/>
                    <a:pt x="3082396" y="317506"/>
                  </a:cubicBezTo>
                  <a:cubicBezTo>
                    <a:pt x="3080785" y="319117"/>
                    <a:pt x="3078599" y="320022"/>
                    <a:pt x="3076320" y="320022"/>
                  </a:cubicBezTo>
                  <a:lnTo>
                    <a:pt x="8593" y="320022"/>
                  </a:lnTo>
                  <a:cubicBezTo>
                    <a:pt x="3847" y="320022"/>
                    <a:pt x="0" y="316175"/>
                    <a:pt x="0" y="311430"/>
                  </a:cubicBezTo>
                  <a:lnTo>
                    <a:pt x="0" y="8593"/>
                  </a:lnTo>
                  <a:cubicBezTo>
                    <a:pt x="0" y="3847"/>
                    <a:pt x="3847" y="0"/>
                    <a:pt x="8593" y="0"/>
                  </a:cubicBezTo>
                  <a:close/>
                </a:path>
              </a:pathLst>
            </a:custGeom>
            <a:solidFill>
              <a:srgbClr val="51342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341" y="-249117"/>
              <a:ext cx="3084913" cy="405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spc="288" dirty="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AGAR KAMU BISA MENGENALI NARRATIVE TEXT, PERHATIKAN CIRI-CIRI BERIKUT: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80658" y="494109"/>
            <a:ext cx="14682845" cy="83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2"/>
              </a:lnSpc>
              <a:spcBef>
                <a:spcPct val="0"/>
              </a:spcBef>
            </a:pPr>
            <a:r>
              <a:rPr lang="en-US" sz="5322" dirty="0">
                <a:solidFill>
                  <a:srgbClr val="2E537F"/>
                </a:solidFill>
                <a:latin typeface="Jua"/>
                <a:ea typeface="Jua"/>
                <a:cs typeface="Jua"/>
                <a:sym typeface="Jua"/>
              </a:rPr>
              <a:t>LANGUAGE FEATURES OF NARRATIVE TEXT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57630" y="4083317"/>
            <a:ext cx="6821156" cy="1551159"/>
            <a:chOff x="0" y="0"/>
            <a:chExt cx="1796518" cy="4085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6518" cy="408536"/>
            </a:xfrm>
            <a:custGeom>
              <a:avLst/>
              <a:gdLst/>
              <a:ahLst/>
              <a:cxnLst/>
              <a:rect l="l" t="t" r="r" b="b"/>
              <a:pathLst>
                <a:path w="1796518" h="408536">
                  <a:moveTo>
                    <a:pt x="14755" y="0"/>
                  </a:moveTo>
                  <a:lnTo>
                    <a:pt x="1781764" y="0"/>
                  </a:lnTo>
                  <a:cubicBezTo>
                    <a:pt x="1785677" y="0"/>
                    <a:pt x="1789430" y="1555"/>
                    <a:pt x="1792197" y="4322"/>
                  </a:cubicBezTo>
                  <a:cubicBezTo>
                    <a:pt x="1794964" y="7089"/>
                    <a:pt x="1796518" y="10842"/>
                    <a:pt x="1796518" y="14755"/>
                  </a:cubicBezTo>
                  <a:lnTo>
                    <a:pt x="1796518" y="393781"/>
                  </a:lnTo>
                  <a:cubicBezTo>
                    <a:pt x="1796518" y="397694"/>
                    <a:pt x="1794964" y="401447"/>
                    <a:pt x="1792197" y="404214"/>
                  </a:cubicBezTo>
                  <a:cubicBezTo>
                    <a:pt x="1789430" y="406981"/>
                    <a:pt x="1785677" y="408536"/>
                    <a:pt x="1781764" y="408536"/>
                  </a:cubicBezTo>
                  <a:lnTo>
                    <a:pt x="14755" y="408536"/>
                  </a:lnTo>
                  <a:cubicBezTo>
                    <a:pt x="10842" y="408536"/>
                    <a:pt x="7089" y="406981"/>
                    <a:pt x="4322" y="404214"/>
                  </a:cubicBezTo>
                  <a:cubicBezTo>
                    <a:pt x="1555" y="401447"/>
                    <a:pt x="0" y="397694"/>
                    <a:pt x="0" y="393781"/>
                  </a:cubicBezTo>
                  <a:lnTo>
                    <a:pt x="0" y="14755"/>
                  </a:lnTo>
                  <a:cubicBezTo>
                    <a:pt x="0" y="10842"/>
                    <a:pt x="1555" y="7089"/>
                    <a:pt x="4322" y="4322"/>
                  </a:cubicBezTo>
                  <a:cubicBezTo>
                    <a:pt x="7089" y="1555"/>
                    <a:pt x="10842" y="0"/>
                    <a:pt x="14755" y="0"/>
                  </a:cubicBezTo>
                  <a:close/>
                </a:path>
              </a:pathLst>
            </a:custGeom>
            <a:solidFill>
              <a:srgbClr val="FDC28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796518" cy="522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Fairy tales (dongeng)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57630" y="6053577"/>
            <a:ext cx="6821156" cy="1551159"/>
            <a:chOff x="0" y="0"/>
            <a:chExt cx="1796518" cy="4085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6518" cy="408536"/>
            </a:xfrm>
            <a:custGeom>
              <a:avLst/>
              <a:gdLst/>
              <a:ahLst/>
              <a:cxnLst/>
              <a:rect l="l" t="t" r="r" b="b"/>
              <a:pathLst>
                <a:path w="1796518" h="408536">
                  <a:moveTo>
                    <a:pt x="14755" y="0"/>
                  </a:moveTo>
                  <a:lnTo>
                    <a:pt x="1781764" y="0"/>
                  </a:lnTo>
                  <a:cubicBezTo>
                    <a:pt x="1785677" y="0"/>
                    <a:pt x="1789430" y="1555"/>
                    <a:pt x="1792197" y="4322"/>
                  </a:cubicBezTo>
                  <a:cubicBezTo>
                    <a:pt x="1794964" y="7089"/>
                    <a:pt x="1796518" y="10842"/>
                    <a:pt x="1796518" y="14755"/>
                  </a:cubicBezTo>
                  <a:lnTo>
                    <a:pt x="1796518" y="393781"/>
                  </a:lnTo>
                  <a:cubicBezTo>
                    <a:pt x="1796518" y="397694"/>
                    <a:pt x="1794964" y="401447"/>
                    <a:pt x="1792197" y="404214"/>
                  </a:cubicBezTo>
                  <a:cubicBezTo>
                    <a:pt x="1789430" y="406981"/>
                    <a:pt x="1785677" y="408536"/>
                    <a:pt x="1781764" y="408536"/>
                  </a:cubicBezTo>
                  <a:lnTo>
                    <a:pt x="14755" y="408536"/>
                  </a:lnTo>
                  <a:cubicBezTo>
                    <a:pt x="10842" y="408536"/>
                    <a:pt x="7089" y="406981"/>
                    <a:pt x="4322" y="404214"/>
                  </a:cubicBezTo>
                  <a:cubicBezTo>
                    <a:pt x="1555" y="401447"/>
                    <a:pt x="0" y="397694"/>
                    <a:pt x="0" y="393781"/>
                  </a:cubicBezTo>
                  <a:lnTo>
                    <a:pt x="0" y="14755"/>
                  </a:lnTo>
                  <a:cubicBezTo>
                    <a:pt x="0" y="10842"/>
                    <a:pt x="1555" y="7089"/>
                    <a:pt x="4322" y="4322"/>
                  </a:cubicBezTo>
                  <a:cubicBezTo>
                    <a:pt x="7089" y="1555"/>
                    <a:pt x="10842" y="0"/>
                    <a:pt x="147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1796518" cy="522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2E537F"/>
                  </a:solidFill>
                  <a:latin typeface="Jua"/>
                  <a:ea typeface="Jua"/>
                  <a:cs typeface="Jua"/>
                  <a:sym typeface="Jua"/>
                </a:rPr>
                <a:t>Fable (dongeng hewan)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82214" y="4083317"/>
            <a:ext cx="6821156" cy="1551159"/>
            <a:chOff x="0" y="0"/>
            <a:chExt cx="1796518" cy="4085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6518" cy="408536"/>
            </a:xfrm>
            <a:custGeom>
              <a:avLst/>
              <a:gdLst/>
              <a:ahLst/>
              <a:cxnLst/>
              <a:rect l="l" t="t" r="r" b="b"/>
              <a:pathLst>
                <a:path w="1796518" h="408536">
                  <a:moveTo>
                    <a:pt x="14755" y="0"/>
                  </a:moveTo>
                  <a:lnTo>
                    <a:pt x="1781764" y="0"/>
                  </a:lnTo>
                  <a:cubicBezTo>
                    <a:pt x="1785677" y="0"/>
                    <a:pt x="1789430" y="1555"/>
                    <a:pt x="1792197" y="4322"/>
                  </a:cubicBezTo>
                  <a:cubicBezTo>
                    <a:pt x="1794964" y="7089"/>
                    <a:pt x="1796518" y="10842"/>
                    <a:pt x="1796518" y="14755"/>
                  </a:cubicBezTo>
                  <a:lnTo>
                    <a:pt x="1796518" y="393781"/>
                  </a:lnTo>
                  <a:cubicBezTo>
                    <a:pt x="1796518" y="397694"/>
                    <a:pt x="1794964" y="401447"/>
                    <a:pt x="1792197" y="404214"/>
                  </a:cubicBezTo>
                  <a:cubicBezTo>
                    <a:pt x="1789430" y="406981"/>
                    <a:pt x="1785677" y="408536"/>
                    <a:pt x="1781764" y="408536"/>
                  </a:cubicBezTo>
                  <a:lnTo>
                    <a:pt x="14755" y="408536"/>
                  </a:lnTo>
                  <a:cubicBezTo>
                    <a:pt x="10842" y="408536"/>
                    <a:pt x="7089" y="406981"/>
                    <a:pt x="4322" y="404214"/>
                  </a:cubicBezTo>
                  <a:cubicBezTo>
                    <a:pt x="1555" y="401447"/>
                    <a:pt x="0" y="397694"/>
                    <a:pt x="0" y="393781"/>
                  </a:cubicBezTo>
                  <a:lnTo>
                    <a:pt x="0" y="14755"/>
                  </a:lnTo>
                  <a:cubicBezTo>
                    <a:pt x="0" y="10842"/>
                    <a:pt x="1555" y="7089"/>
                    <a:pt x="4322" y="4322"/>
                  </a:cubicBezTo>
                  <a:cubicBezTo>
                    <a:pt x="7089" y="1555"/>
                    <a:pt x="10842" y="0"/>
                    <a:pt x="14755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1796518" cy="522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679"/>
                </a:lnSpc>
              </a:pPr>
              <a:r>
                <a:rPr lang="en-US" sz="3599">
                  <a:solidFill>
                    <a:srgbClr val="2E537F"/>
                  </a:solidFill>
                  <a:latin typeface="Jua"/>
                  <a:ea typeface="Jua"/>
                  <a:cs typeface="Jua"/>
                  <a:sym typeface="Jua"/>
                </a:rPr>
                <a:t>Myth (cerita rakyat)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019472" y="7488256"/>
            <a:ext cx="6530938" cy="2958984"/>
          </a:xfrm>
          <a:custGeom>
            <a:avLst/>
            <a:gdLst/>
            <a:ahLst/>
            <a:cxnLst/>
            <a:rect l="l" t="t" r="r" b="b"/>
            <a:pathLst>
              <a:path w="6530938" h="2958984">
                <a:moveTo>
                  <a:pt x="0" y="0"/>
                </a:moveTo>
                <a:lnTo>
                  <a:pt x="6530938" y="0"/>
                </a:lnTo>
                <a:lnTo>
                  <a:pt x="6530938" y="2958984"/>
                </a:lnTo>
                <a:lnTo>
                  <a:pt x="0" y="295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778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508674" y="5765250"/>
            <a:ext cx="6968236" cy="1985141"/>
            <a:chOff x="0" y="-75938"/>
            <a:chExt cx="1835256" cy="5228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35256" cy="408536"/>
            </a:xfrm>
            <a:custGeom>
              <a:avLst/>
              <a:gdLst/>
              <a:ahLst/>
              <a:cxnLst/>
              <a:rect l="l" t="t" r="r" b="b"/>
              <a:pathLst>
                <a:path w="1835256" h="408536">
                  <a:moveTo>
                    <a:pt x="14443" y="0"/>
                  </a:moveTo>
                  <a:lnTo>
                    <a:pt x="1820812" y="0"/>
                  </a:lnTo>
                  <a:cubicBezTo>
                    <a:pt x="1828789" y="0"/>
                    <a:pt x="1835256" y="6467"/>
                    <a:pt x="1835256" y="14443"/>
                  </a:cubicBezTo>
                  <a:lnTo>
                    <a:pt x="1835256" y="394092"/>
                  </a:lnTo>
                  <a:cubicBezTo>
                    <a:pt x="1835256" y="402069"/>
                    <a:pt x="1828789" y="408536"/>
                    <a:pt x="1820812" y="408536"/>
                  </a:cubicBezTo>
                  <a:lnTo>
                    <a:pt x="14443" y="408536"/>
                  </a:lnTo>
                  <a:cubicBezTo>
                    <a:pt x="6467" y="408536"/>
                    <a:pt x="0" y="402069"/>
                    <a:pt x="0" y="394092"/>
                  </a:cubicBezTo>
                  <a:lnTo>
                    <a:pt x="0" y="14443"/>
                  </a:lnTo>
                  <a:cubicBezTo>
                    <a:pt x="0" y="6467"/>
                    <a:pt x="6467" y="0"/>
                    <a:pt x="14443" y="0"/>
                  </a:cubicBezTo>
                  <a:close/>
                </a:path>
              </a:pathLst>
            </a:custGeom>
            <a:solidFill>
              <a:srgbClr val="FDC28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5938"/>
              <a:ext cx="1835256" cy="522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599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Mystery stories (</a:t>
              </a:r>
              <a:r>
                <a:rPr lang="en-US" sz="3599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cerita</a:t>
              </a:r>
              <a:r>
                <a:rPr lang="en-US" sz="3599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599" dirty="0" err="1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misteri</a:t>
              </a:r>
              <a:r>
                <a:rPr lang="en-US" sz="3599" dirty="0">
                  <a:solidFill>
                    <a:srgbClr val="513424"/>
                  </a:solidFill>
                  <a:latin typeface="Jua"/>
                  <a:ea typeface="Jua"/>
                  <a:cs typeface="Jua"/>
                  <a:sym typeface="Jua"/>
                </a:rPr>
                <a:t>)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13808490" y="7132699"/>
            <a:ext cx="4747426" cy="3977395"/>
          </a:xfrm>
          <a:custGeom>
            <a:avLst/>
            <a:gdLst/>
            <a:ahLst/>
            <a:cxnLst/>
            <a:rect l="l" t="t" r="r" b="b"/>
            <a:pathLst>
              <a:path w="4747426" h="3977395">
                <a:moveTo>
                  <a:pt x="4747426" y="0"/>
                </a:moveTo>
                <a:lnTo>
                  <a:pt x="0" y="0"/>
                </a:lnTo>
                <a:lnTo>
                  <a:pt x="0" y="3977395"/>
                </a:lnTo>
                <a:lnTo>
                  <a:pt x="4747426" y="3977395"/>
                </a:lnTo>
                <a:lnTo>
                  <a:pt x="4747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097" b="-35402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006798" y="5634477"/>
            <a:ext cx="920544" cy="917197"/>
          </a:xfrm>
          <a:custGeom>
            <a:avLst/>
            <a:gdLst/>
            <a:ahLst/>
            <a:cxnLst/>
            <a:rect l="l" t="t" r="r" b="b"/>
            <a:pathLst>
              <a:path w="920544" h="917197">
                <a:moveTo>
                  <a:pt x="0" y="0"/>
                </a:moveTo>
                <a:lnTo>
                  <a:pt x="920545" y="0"/>
                </a:lnTo>
                <a:lnTo>
                  <a:pt x="920545" y="917197"/>
                </a:lnTo>
                <a:lnTo>
                  <a:pt x="0" y="91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rot="-3960770">
            <a:off x="12100045" y="8056640"/>
            <a:ext cx="996441" cy="992818"/>
          </a:xfrm>
          <a:custGeom>
            <a:avLst/>
            <a:gdLst/>
            <a:ahLst/>
            <a:cxnLst/>
            <a:rect l="l" t="t" r="r" b="b"/>
            <a:pathLst>
              <a:path w="996441" h="992818">
                <a:moveTo>
                  <a:pt x="0" y="0"/>
                </a:moveTo>
                <a:lnTo>
                  <a:pt x="996441" y="0"/>
                </a:lnTo>
                <a:lnTo>
                  <a:pt x="996441" y="992817"/>
                </a:lnTo>
                <a:lnTo>
                  <a:pt x="0" y="992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9537321">
            <a:off x="-1166953" y="-723326"/>
            <a:ext cx="4947486" cy="3412576"/>
          </a:xfrm>
          <a:custGeom>
            <a:avLst/>
            <a:gdLst/>
            <a:ahLst/>
            <a:cxnLst/>
            <a:rect l="l" t="t" r="r" b="b"/>
            <a:pathLst>
              <a:path w="4947486" h="3412576">
                <a:moveTo>
                  <a:pt x="0" y="0"/>
                </a:moveTo>
                <a:lnTo>
                  <a:pt x="4947486" y="0"/>
                </a:lnTo>
                <a:lnTo>
                  <a:pt x="4947486" y="3412575"/>
                </a:lnTo>
                <a:lnTo>
                  <a:pt x="0" y="3412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94547"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2157630" y="-420843"/>
            <a:ext cx="1035953" cy="1032186"/>
          </a:xfrm>
          <a:custGeom>
            <a:avLst/>
            <a:gdLst/>
            <a:ahLst/>
            <a:cxnLst/>
            <a:rect l="l" t="t" r="r" b="b"/>
            <a:pathLst>
              <a:path w="1035953" h="1032186">
                <a:moveTo>
                  <a:pt x="0" y="0"/>
                </a:moveTo>
                <a:lnTo>
                  <a:pt x="1035953" y="0"/>
                </a:lnTo>
                <a:lnTo>
                  <a:pt x="1035953" y="1032186"/>
                </a:lnTo>
                <a:lnTo>
                  <a:pt x="0" y="1032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 rot="-2155984">
            <a:off x="496986" y="1639655"/>
            <a:ext cx="872928" cy="869754"/>
          </a:xfrm>
          <a:custGeom>
            <a:avLst/>
            <a:gdLst/>
            <a:ahLst/>
            <a:cxnLst/>
            <a:rect l="l" t="t" r="r" b="b"/>
            <a:pathLst>
              <a:path w="872928" h="869754">
                <a:moveTo>
                  <a:pt x="0" y="0"/>
                </a:moveTo>
                <a:lnTo>
                  <a:pt x="872928" y="0"/>
                </a:lnTo>
                <a:lnTo>
                  <a:pt x="872928" y="869753"/>
                </a:lnTo>
                <a:lnTo>
                  <a:pt x="0" y="8697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1487381" y="1000125"/>
            <a:ext cx="15313237" cy="101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2E537F"/>
                </a:solidFill>
                <a:latin typeface="Jua"/>
                <a:ea typeface="Jua"/>
                <a:cs typeface="Jua"/>
                <a:sym typeface="Jua"/>
              </a:rPr>
              <a:t>TYPES OF NARRATIVE TEXT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57630" y="2255507"/>
            <a:ext cx="14024573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513424"/>
                </a:solidFill>
                <a:latin typeface="Jua"/>
                <a:ea typeface="Jua"/>
                <a:cs typeface="Jua"/>
                <a:sym typeface="Jua"/>
              </a:rPr>
              <a:t>Narrative bisa bersifat imajinatif maupun berdasarkan kisah nyata. Beberapa contoh jenisnya antara lain: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463</Words>
  <Application>Microsoft Office PowerPoint</Application>
  <PresentationFormat>Custom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Arial</vt:lpstr>
      <vt:lpstr>Jua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narrative text</dc:title>
  <dc:creator>AHMAD BERIL MUNAJAT</dc:creator>
  <cp:lastModifiedBy>Beril Munajat</cp:lastModifiedBy>
  <cp:revision>2</cp:revision>
  <dcterms:created xsi:type="dcterms:W3CDTF">2006-08-16T00:00:00Z</dcterms:created>
  <dcterms:modified xsi:type="dcterms:W3CDTF">2025-11-29T13:06:51Z</dcterms:modified>
  <dc:identifier>DAG5MeGswFs</dc:identifier>
</cp:coreProperties>
</file>